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75" r:id="rId4"/>
    <p:sldId id="283" r:id="rId5"/>
    <p:sldId id="280" r:id="rId6"/>
    <p:sldId id="279" r:id="rId7"/>
    <p:sldId id="285" r:id="rId8"/>
    <p:sldId id="281" r:id="rId9"/>
    <p:sldId id="278" r:id="rId10"/>
    <p:sldId id="282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88E"/>
    <a:srgbClr val="E2E2E2"/>
    <a:srgbClr val="FFFFFB"/>
    <a:srgbClr val="FFFFF3"/>
    <a:srgbClr val="FFC000"/>
    <a:srgbClr val="D2047A"/>
    <a:srgbClr val="F2F2F2"/>
    <a:srgbClr val="DBEEF4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88" autoAdjust="0"/>
    <p:restoredTop sz="97467" autoAdjust="0"/>
  </p:normalViewPr>
  <p:slideViewPr>
    <p:cSldViewPr>
      <p:cViewPr varScale="1">
        <p:scale>
          <a:sx n="90" d="100"/>
          <a:sy n="90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4C76F-0B20-4E69-8056-CC6E8D0A8D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0AAB1-64BA-45D3-BB0F-A1C2361922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AAB1-64BA-45D3-BB0F-A1C23619227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4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AAB1-64BA-45D3-BB0F-A1C2361922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8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C923-0C47-44CF-A976-FD97AB2EC3C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AC59-EEDB-4707-9A3D-BDBF52D5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g.ru/2010/10/20/teacher-dok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kuznetsov@gov-murman.ru" TargetMode="External"/><Relationship Id="rId3" Type="http://schemas.openxmlformats.org/officeDocument/2006/relationships/hyperlink" Target="mailto:bekryasheva@gov-murman.ru" TargetMode="External"/><Relationship Id="rId7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inobr.gov-murman.ru/files/Kontrol/Lisening/poshlina_liz.pd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nobr.gov-murman.ru/activities/kontrol/kontrol2/npa-lil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minobr.gov-murman.ru/activities/kontrol/kontrol2/formy-dokumentov.ph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gi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guzmo.ru/?/pages/services.html" TargetMode="External"/><Relationship Id="rId5" Type="http://schemas.openxmlformats.org/officeDocument/2006/relationships/hyperlink" Target="http://51.rospotrebnadzor.ru/295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14/10/03/sanpin-dok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51.mchs.gov.ru/dejatelnost/Nadzornaya_deyatelnost_i_profilaktichesk/Adresa_i_telefony_territorialnyh_otdel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hyperlink" Target="http://minobr.gov-murman.ru/files/Prikaz_1008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://minobr.gov-murman.ru/activities/kontrol/kontrol2/inf-lic.php" TargetMode="External"/><Relationship Id="rId4" Type="http://schemas.openxmlformats.org/officeDocument/2006/relationships/hyperlink" Target="http://www.edu.murmansk.ru/www/to_teacher/subject/dop_obr/program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000992" y="214290"/>
            <a:ext cx="1143008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4" name="Picture 4" descr="https://im1-tub-ru.yandex.net/i?id=b58cf95af6acdca7255abc8f2630374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214290"/>
            <a:ext cx="2095515" cy="15716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072462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4290"/>
            <a:ext cx="1142976" cy="1571636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857364"/>
            <a:ext cx="4572032" cy="1571636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7" name="Picture 7" descr="C:\Users\bryzgalova\Desktop\Fotolia_35823183_X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2143140" cy="1427364"/>
          </a:xfrm>
          <a:prstGeom prst="rect">
            <a:avLst/>
          </a:prstGeom>
          <a:noFill/>
        </p:spPr>
      </p:pic>
      <p:pic>
        <p:nvPicPr>
          <p:cNvPr id="30728" name="Picture 8" descr="C:\Users\bryzgalova\Desktop\9(3).jpg"/>
          <p:cNvPicPr>
            <a:picLocks noChangeAspect="1" noChangeArrowheads="1"/>
          </p:cNvPicPr>
          <p:nvPr/>
        </p:nvPicPr>
        <p:blipFill>
          <a:blip r:embed="rId4" cstate="print"/>
          <a:srcRect l="9892" r="37363"/>
          <a:stretch>
            <a:fillRect/>
          </a:stretch>
        </p:blipFill>
        <p:spPr bwMode="auto">
          <a:xfrm>
            <a:off x="0" y="1857364"/>
            <a:ext cx="1142976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3500438"/>
            <a:ext cx="1142976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14446" y="5000636"/>
            <a:ext cx="2143108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57884" y="1857364"/>
            <a:ext cx="2071702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214290"/>
            <a:ext cx="1143008" cy="1571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3500438"/>
            <a:ext cx="2357454" cy="1428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00992" y="3500438"/>
            <a:ext cx="1143008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5000636"/>
            <a:ext cx="2071702" cy="1571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0" name="Picture 10" descr="https://im3-tub-ru.yandex.net/i?id=3d30260ae6864fc70c58fc97d14bea5a-l&amp;n=13"/>
          <p:cNvPicPr>
            <a:picLocks noChangeAspect="1" noChangeArrowheads="1"/>
          </p:cNvPicPr>
          <p:nvPr/>
        </p:nvPicPr>
        <p:blipFill>
          <a:blip r:embed="rId5"/>
          <a:srcRect r="12122"/>
          <a:stretch>
            <a:fillRect/>
          </a:stretch>
        </p:blipFill>
        <p:spPr bwMode="auto">
          <a:xfrm>
            <a:off x="4572000" y="214290"/>
            <a:ext cx="2071702" cy="1571635"/>
          </a:xfrm>
          <a:prstGeom prst="rect">
            <a:avLst/>
          </a:prstGeom>
          <a:noFill/>
        </p:spPr>
      </p:pic>
      <p:pic>
        <p:nvPicPr>
          <p:cNvPr id="30732" name="Picture 12" descr="http://jokeroro.narod.ru/11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520111"/>
            <a:ext cx="2071702" cy="1408757"/>
          </a:xfrm>
          <a:prstGeom prst="rect">
            <a:avLst/>
          </a:prstGeom>
          <a:noFill/>
        </p:spPr>
      </p:pic>
      <p:pic>
        <p:nvPicPr>
          <p:cNvPr id="30734" name="Picture 14" descr="http://itd1.mycdn.me/image?id=838210058313&amp;t=20&amp;plc=WEB&amp;tkn=*qtwGADevbdYU0UJFEAr0XLzy50M"/>
          <p:cNvPicPr>
            <a:picLocks noChangeAspect="1" noChangeArrowheads="1"/>
          </p:cNvPicPr>
          <p:nvPr/>
        </p:nvPicPr>
        <p:blipFill>
          <a:blip r:embed="rId7" cstate="print"/>
          <a:srcRect l="3125" r="3125"/>
          <a:stretch>
            <a:fillRect/>
          </a:stretch>
        </p:blipFill>
        <p:spPr bwMode="auto">
          <a:xfrm>
            <a:off x="3428992" y="5000636"/>
            <a:ext cx="2357454" cy="1571636"/>
          </a:xfrm>
          <a:prstGeom prst="rect">
            <a:avLst/>
          </a:prstGeom>
          <a:noFill/>
        </p:spPr>
      </p:pic>
      <p:pic>
        <p:nvPicPr>
          <p:cNvPr id="30736" name="Picture 16" descr="http://www.espresso-id.ru/local/images/espr/_jpg_1443181501.jpg"/>
          <p:cNvPicPr>
            <a:picLocks noChangeAspect="1" noChangeArrowheads="1"/>
          </p:cNvPicPr>
          <p:nvPr/>
        </p:nvPicPr>
        <p:blipFill>
          <a:blip r:embed="rId8"/>
          <a:srcRect r="53448"/>
          <a:stretch>
            <a:fillRect/>
          </a:stretch>
        </p:blipFill>
        <p:spPr bwMode="auto">
          <a:xfrm>
            <a:off x="0" y="5000636"/>
            <a:ext cx="1142976" cy="1562087"/>
          </a:xfrm>
          <a:prstGeom prst="rect">
            <a:avLst/>
          </a:prstGeom>
          <a:noFill/>
        </p:spPr>
      </p:pic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3" name="Picture 23" descr="C:\Users\bryzgalova\Desktop\1-26278_1_6.jpg"/>
          <p:cNvPicPr>
            <a:picLocks noChangeAspect="1" noChangeArrowheads="1"/>
          </p:cNvPicPr>
          <p:nvPr/>
        </p:nvPicPr>
        <p:blipFill>
          <a:blip r:embed="rId9" cstate="print"/>
          <a:srcRect l="35000" r="5000"/>
          <a:stretch>
            <a:fillRect/>
          </a:stretch>
        </p:blipFill>
        <p:spPr bwMode="auto">
          <a:xfrm>
            <a:off x="8001024" y="5000636"/>
            <a:ext cx="1142976" cy="157163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6715140" y="214290"/>
            <a:ext cx="1214446" cy="1571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103955" y="548904"/>
            <a:ext cx="1357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БЛОК-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61187" y="2199023"/>
            <a:ext cx="4182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ПОЛУЧИТЬ ЛИЦЕНЗИЮ НА ВЕДЕНИЕ ОБРАЗОВАТЕЛЬНОЙ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19468" y="3699221"/>
            <a:ext cx="243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ПРОГРАММАМ ДОПОЛНИТЕЛЬНОГО ОБРАЗОВАНИЯ</a:t>
            </a:r>
          </a:p>
          <a:p>
            <a:pPr algn="ct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ДЕТЕЙ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05484" y="5214950"/>
            <a:ext cx="2438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ДЕЙСТВУЮЩИХ ОРГАНИЗАЦИЙ В СФЕРЕ ДОПОЛНИТЕЛЬНОГО ОБРАЗОВАНИЯ И РАЗВИВАЮЩЕГО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ДОСУГА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571480"/>
            <a:ext cx="114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ПРОСТЫМИ СЛОВАМИ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САМОМ ВАЖНОМ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817" y="0"/>
            <a:ext cx="117018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AutoShape 2" descr="https://divnoje.ru/wp-content/uploads/2017/01/edec31db5cc1ef0b917cba6e6ddce8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https://im0-tub-ru.yandex.net/i?id=6678bb362e7ac81ca5d0082761c9c335-l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93923" y="1857364"/>
            <a:ext cx="1150077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 rot="5400000" flipV="1">
            <a:off x="5643554" y="3143264"/>
            <a:ext cx="2428892" cy="4572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5400000" flipV="1">
            <a:off x="7429504" y="1020739"/>
            <a:ext cx="1714512" cy="171448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282" y="3714752"/>
            <a:ext cx="8786874" cy="1785950"/>
          </a:xfrm>
          <a:prstGeom prst="roundRect">
            <a:avLst/>
          </a:prstGeom>
          <a:solidFill>
            <a:srgbClr val="FF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675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45719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-7147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-7147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44427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01551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0179" y="366690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58246" y="285728"/>
            <a:ext cx="785786" cy="642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29684" y="142852"/>
            <a:ext cx="714348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01090" y="428604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39274" y="214290"/>
            <a:ext cx="204758" cy="22383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428604"/>
            <a:ext cx="7358114" cy="42862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Объект проверки: СОБЛЮДЕНИЕ ТРЕБОВАНИЙ К ПЕРСОНАЛУ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21116411">
            <a:off x="198843" y="1005582"/>
            <a:ext cx="2242785" cy="179737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643174" y="949285"/>
            <a:ext cx="635795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занятия с детьми должен проводить сотрудник с педагогическим образованием,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т.ч. штатный / работающий на условиях совместительства /  привлекаемый по гражданско-правовому договору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случае отсутствия педагогического образования руководитель или сотрудник, непосредственно осуществляющие проведение занятий, могут пройти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обучение по программе профессиональной переподготовки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(от 250 ч.) по педагогическому профилю, в случае наличия педагогического образования, но не соответствующего профилю деятельности (преподаваемым дисциплинам)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 программе повышения квалификации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(от 16 ч)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358246" y="6000792"/>
            <a:ext cx="785786" cy="642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429684" y="5715016"/>
            <a:ext cx="714348" cy="7144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01090" y="614366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720" y="5643578"/>
            <a:ext cx="8643998" cy="571504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Объект проверки: НАЛИЧИЕ НЕОБХОДИМОЙ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МАТЕРИАЛЬНО-ТЕХНИЧЕСКОЙ БАЗЫ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4" name="Picture 6" descr="https://im3-tub-ru.yandex.net/i?id=c0970b25cafda1d956318a1a55cd8189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084200"/>
            <a:ext cx="1071570" cy="1482330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2357422" y="321468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Обучение проводится ГАУ ДПО МО «Институт развития образования» и другими образовательными организациями региона, в т.ч. дистанционно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414572" y="1020723"/>
            <a:ext cx="228602" cy="228602"/>
            <a:chOff x="285720" y="1000108"/>
            <a:chExt cx="357190" cy="357190"/>
          </a:xfrm>
        </p:grpSpPr>
        <p:sp>
          <p:nvSpPr>
            <p:cNvPr id="41" name="Овал 40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414572" y="1735103"/>
            <a:ext cx="228602" cy="228602"/>
            <a:chOff x="285720" y="1000108"/>
            <a:chExt cx="357190" cy="357190"/>
          </a:xfrm>
        </p:grpSpPr>
        <p:sp>
          <p:nvSpPr>
            <p:cNvPr id="56" name="Овал 55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3214678" y="71414"/>
            <a:ext cx="5929322" cy="285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Выездная проверка Минобрнауки Мурманской области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21147912">
            <a:off x="696150" y="1261785"/>
            <a:ext cx="164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Образовательный ценз для педагогических работников: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https://rg.ru/2010/10/20/teacher-dok.html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3792542"/>
            <a:ext cx="885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1" dirty="0" smtClean="0">
                <a:latin typeface="Arial" pitchFamily="34" charset="0"/>
                <a:cs typeface="Arial" pitchFamily="34" charset="0"/>
              </a:rPr>
              <a:t>Правовое обоснование. </a:t>
            </a:r>
            <a:r>
              <a:rPr lang="ru-RU" sz="1050" i="1" dirty="0" smtClean="0">
                <a:latin typeface="Arial" pitchFamily="34" charset="0"/>
                <a:cs typeface="Arial" pitchFamily="34" charset="0"/>
              </a:rPr>
              <a:t>Согласно ч. 1 ст. 46 Федерального закона от 29 декабря 2012 года № 273-ФЗ "Об образовании в Российской Федерации" 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стандартам. В соответствии с </a:t>
            </a:r>
            <a:r>
              <a:rPr lang="ru-RU" sz="1050" b="1" i="1" dirty="0" smtClean="0">
                <a:latin typeface="Arial" pitchFamily="34" charset="0"/>
                <a:cs typeface="Arial" pitchFamily="34" charset="0"/>
              </a:rPr>
              <a:t>Единым квалификационным справочником должностей руководителей, специалистов и служащих</a:t>
            </a:r>
            <a:r>
              <a:rPr lang="ru-RU" sz="1050" i="1" dirty="0" smtClean="0">
                <a:latin typeface="Arial" pitchFamily="34" charset="0"/>
                <a:cs typeface="Arial" pitchFamily="34" charset="0"/>
              </a:rPr>
              <a:t>, раздел "Квалификационные характеристики должностей работников образования", утв. приказом </a:t>
            </a:r>
            <a:r>
              <a:rPr lang="ru-RU" sz="1050" i="1" dirty="0" err="1" smtClean="0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050" i="1" dirty="0" smtClean="0">
                <a:latin typeface="Arial" pitchFamily="34" charset="0"/>
                <a:cs typeface="Arial" pitchFamily="34" charset="0"/>
              </a:rPr>
              <a:t> РФ от 26.08.2010 № 761н, требования к должности «преподаватель» предусматривают  наличие высшего профессионального образования или среднего профессионального образования по направлению подготовки "Образование и педагогика" или в области, соответствующей преподаваемому предмету, без предъявления требований к стажу работы, либо высшего профессионального образования или среднего профессионального образования и дополнительного профессионального образования по направлению деятельности в образовательном учреждении без предъявления требований к стажу работы.</a:t>
            </a: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21122077" flipV="1">
            <a:off x="1044728" y="2811861"/>
            <a:ext cx="1156346" cy="724613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42910" y="6215082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осмотр помещений и материально-технической базы сотрудником лицензирующего органа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28596" y="6286520"/>
            <a:ext cx="228602" cy="228602"/>
            <a:chOff x="285720" y="1000108"/>
            <a:chExt cx="357190" cy="357190"/>
          </a:xfrm>
        </p:grpSpPr>
        <p:sp>
          <p:nvSpPr>
            <p:cNvPr id="59" name="Овал 58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9001156" y="5786454"/>
            <a:ext cx="142844" cy="142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26163" y="5047801"/>
            <a:ext cx="1188251" cy="1571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000992" y="5000637"/>
            <a:ext cx="1143008" cy="11571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572000" y="214290"/>
            <a:ext cx="2071702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015325" y="1857364"/>
            <a:ext cx="1143008" cy="1571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408352" y="5000637"/>
            <a:ext cx="2378094" cy="1151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857884" y="3520111"/>
            <a:ext cx="2071702" cy="14076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214446" y="214290"/>
            <a:ext cx="2044880" cy="15459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4926" y="1821645"/>
            <a:ext cx="1143008" cy="1571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00992" y="214290"/>
            <a:ext cx="1143008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0"/>
            <a:ext cx="8072462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214290"/>
            <a:ext cx="1142976" cy="1571636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214414" y="1857364"/>
            <a:ext cx="4572032" cy="1571636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7" descr="C:\Users\bryzgalova\Desktop\Fotolia_35823183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00438"/>
            <a:ext cx="2143140" cy="1427364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71438" y="3500438"/>
            <a:ext cx="1142976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214446" y="5000636"/>
            <a:ext cx="2143108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57884" y="1857364"/>
            <a:ext cx="2071702" cy="1571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57554" y="214290"/>
            <a:ext cx="1143008" cy="1571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428992" y="3500438"/>
            <a:ext cx="2357454" cy="1428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000992" y="3500438"/>
            <a:ext cx="1143008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857884" y="5000636"/>
            <a:ext cx="2071702" cy="1571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715140" y="214290"/>
            <a:ext cx="1214446" cy="1571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6000768"/>
            <a:ext cx="8929718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6000768"/>
            <a:ext cx="7380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Бекряшева Елена 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Юрьевна, 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консультант-юрист отдела </a:t>
            </a:r>
            <a:r>
              <a:rPr lang="ru-RU" sz="1100" i="1" dirty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контроля и 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надзора Минобрнауки Мурманской области, тел</a:t>
            </a:r>
            <a:r>
              <a:rPr lang="ru-RU" sz="1100" i="1" dirty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. 8 (8152) 42-68-83, </a:t>
            </a:r>
            <a:r>
              <a:rPr lang="ru-RU" sz="1100" i="1" dirty="0" err="1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100" i="1" dirty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i="1" dirty="0" err="1" smtClean="0">
                <a:solidFill>
                  <a:srgbClr val="04288E"/>
                </a:solidFill>
                <a:latin typeface="Arial" pitchFamily="34" charset="0"/>
                <a:cs typeface="Arial" pitchFamily="34" charset="0"/>
                <a:hlinkClick r:id="rId3"/>
              </a:rPr>
              <a:t>bekryasheva@gov-murman.ru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718" y="5998509"/>
            <a:ext cx="1461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Получить консультацию:</a:t>
            </a:r>
            <a:endParaRPr lang="ru-RU" sz="1100" b="1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14986" r="19262" b="22606"/>
          <a:stretch/>
        </p:blipFill>
        <p:spPr bwMode="auto">
          <a:xfrm>
            <a:off x="2195736" y="3128651"/>
            <a:ext cx="2737788" cy="15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500034" y="71426"/>
            <a:ext cx="8658299" cy="592934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 l="9412" t="5882" r="48235" b="83824"/>
          <a:stretch>
            <a:fillRect/>
          </a:stretch>
        </p:blipFill>
        <p:spPr bwMode="auto">
          <a:xfrm>
            <a:off x="4079104" y="214290"/>
            <a:ext cx="404134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20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31640" y="285728"/>
            <a:ext cx="2668856" cy="42862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32" y="142852"/>
            <a:ext cx="500034" cy="671514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-3126773" y="3308064"/>
            <a:ext cx="671514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ПОДАЧА ЗАЯВЛЕНИЯ НА ПОЛУЧЕНИЕ ЛИЦЕНЗИИ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382812" y="285728"/>
            <a:ext cx="304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Лицензирующий орган: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9553" y="5429264"/>
            <a:ext cx="49611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Госпошлина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7 500 рублей. Реквизиты: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http://minobr.gov-murman.ru/files/Kontrol/Lisening/poshlina_liz.pdf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Прямоугольник 92"/>
          <p:cNvSpPr/>
          <p:nvPr/>
        </p:nvSpPr>
        <p:spPr>
          <a:xfrm rot="5400000" flipV="1">
            <a:off x="4327370" y="-2755786"/>
            <a:ext cx="1060738" cy="857252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680214" y="1071546"/>
            <a:ext cx="2471297" cy="4274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ПОСЛЕДНИЙ ЭТАП</a:t>
            </a:r>
            <a:endParaRPr lang="ru-RU" sz="1600" b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990646"/>
            <a:ext cx="5786478" cy="447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получения лицензии соискатель предоставляет в Министерство образования и науки Мурманской области: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реквизиты документов, подтверждающих наличие у соискателя лицензии на праве собственности или ином законном основании зданий, строений, сооружений, помещений и территорий в каждом из мест осуществления образовательной деятельности;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 материально-техническом обеспечении образовательной деятельности по образовательным программам;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 наличии разработанных и утвержденных организацией, осуществляющей образовательную деятельность, образовательных программ;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реквизиты выданного в установленном порядке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реквизиты заключения о соответствии объекта защиты обязательным требованиям пожарной безопасности при осуществлении образовательной деятельности (в случае если соискателем лицензии является образовательная организация);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о структурном подразделении (в случае если в качестве соискателя лицензии выступает организация, осуществляющая обучение, структурное подразделение которой осуществляет реализацию образовательных программ);</a:t>
            </a:r>
          </a:p>
          <a:p>
            <a:pPr marL="273050" indent="-190500">
              <a:spcAft>
                <a:spcPts val="350"/>
              </a:spcAft>
              <a:buBlip>
                <a:blip r:embed="rId7"/>
              </a:buBlip>
              <a:tabLst>
                <a:tab pos="542925" algn="l"/>
              </a:tabLst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опись прилагаемых документов</a:t>
            </a:r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6200000" flipV="1">
            <a:off x="5873187" y="2658485"/>
            <a:ext cx="1069965" cy="32818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 flipV="1">
            <a:off x="7779717" y="1959739"/>
            <a:ext cx="1188418" cy="155517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0214" y="2295682"/>
            <a:ext cx="2500298" cy="1015663"/>
          </a:xfrm>
          <a:prstGeom prst="rect">
            <a:avLst/>
          </a:prstGeom>
          <a:solidFill>
            <a:srgbClr val="D2047A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ЛИЦЕНЗИЯ на осуществление образовательной деятельности по программам дополнительного образования детей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5400000" flipV="1">
            <a:off x="6489540" y="2564868"/>
            <a:ext cx="1529011" cy="377990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357950" y="3500438"/>
            <a:ext cx="27935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участвовать в конкурсах на распределение бюджетных средств на реализацию образовательных программ</a:t>
            </a:r>
          </a:p>
          <a:p>
            <a:pPr>
              <a:spcAft>
                <a:spcPts val="60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выдавать сертификат о прохождении образовательной программы</a:t>
            </a:r>
          </a:p>
          <a:p>
            <a:pPr>
              <a:spcAft>
                <a:spcPts val="60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родителей обучающихся возможность получить налоговый вычет за оплату обучения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Равнобедренный треугольник 101"/>
          <p:cNvSpPr/>
          <p:nvPr/>
        </p:nvSpPr>
        <p:spPr>
          <a:xfrm flipV="1">
            <a:off x="6948301" y="3357562"/>
            <a:ext cx="1584139" cy="20878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6200786" y="3571876"/>
            <a:ext cx="228602" cy="228602"/>
            <a:chOff x="285720" y="1000108"/>
            <a:chExt cx="357190" cy="357190"/>
          </a:xfrm>
        </p:grpSpPr>
        <p:sp>
          <p:nvSpPr>
            <p:cNvPr id="104" name="Овал 103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200786" y="4572008"/>
            <a:ext cx="228602" cy="228602"/>
            <a:chOff x="285720" y="1000108"/>
            <a:chExt cx="357190" cy="357190"/>
          </a:xfrm>
        </p:grpSpPr>
        <p:sp>
          <p:nvSpPr>
            <p:cNvPr id="107" name="Овал 106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200786" y="5200662"/>
            <a:ext cx="228602" cy="228602"/>
            <a:chOff x="285720" y="1000108"/>
            <a:chExt cx="357190" cy="357190"/>
          </a:xfrm>
        </p:grpSpPr>
        <p:sp>
          <p:nvSpPr>
            <p:cNvPr id="110" name="Овал 109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358246" y="285728"/>
            <a:ext cx="785786" cy="642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429684" y="142852"/>
            <a:ext cx="714348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501090" y="428604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939274" y="285728"/>
            <a:ext cx="204758" cy="22383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14348" y="6427137"/>
            <a:ext cx="8215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Кузнецов Сергей Валерьевич, главный 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специалист-юрисконсульт </a:t>
            </a:r>
            <a:r>
              <a:rPr lang="ru-RU" sz="1100" i="1" dirty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отдела контроля и 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надзора Минобрнауки Мурманской области, тел</a:t>
            </a:r>
            <a:r>
              <a:rPr lang="ru-RU" sz="1100" i="1" dirty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. 8 (8152) 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42-69-12, </a:t>
            </a:r>
            <a:r>
              <a:rPr lang="ru-RU" sz="1100" i="1" dirty="0" err="1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  <a:hlinkClick r:id="rId8"/>
              </a:rPr>
              <a:t>kuznetsov@gov-murman.ru</a:t>
            </a:r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714480" y="6072206"/>
            <a:ext cx="91441" cy="91441"/>
          </a:xfrm>
          <a:prstGeom prst="ellipse">
            <a:avLst/>
          </a:prstGeom>
          <a:solidFill>
            <a:srgbClr val="DBEEF4"/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22907" y="6500834"/>
            <a:ext cx="91441" cy="91441"/>
          </a:xfrm>
          <a:prstGeom prst="ellipse">
            <a:avLst/>
          </a:prstGeom>
          <a:solidFill>
            <a:srgbClr val="DBEEF4"/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572264" y="1500174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 более 45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 rot="10800000">
            <a:off x="464325" y="5643577"/>
            <a:ext cx="8679673" cy="117871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14678" y="2571744"/>
            <a:ext cx="3214710" cy="13573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285728"/>
            <a:ext cx="714348" cy="1000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71414"/>
            <a:ext cx="1071538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539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24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500034" cy="671514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2857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15853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2857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44415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3126773" y="3300370"/>
            <a:ext cx="6715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ПОЛУЧЕНИЯ ЛИЦЕНЗИИ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358729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429652" y="71414"/>
            <a:ext cx="714348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500166" y="287291"/>
            <a:ext cx="2714644" cy="2000264"/>
          </a:xfrm>
          <a:prstGeom prst="rect">
            <a:avLst/>
          </a:prstGeom>
          <a:noFill/>
          <a:ln w="19050">
            <a:solidFill>
              <a:srgbClr val="D2047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наличие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праве собственности или ином законном основании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зданий, строений, сооружений, помещений и территорий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необходимых для осуществления образовательной деятельности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4286256"/>
            <a:ext cx="3786214" cy="1214446"/>
          </a:xfrm>
          <a:prstGeom prst="rect">
            <a:avLst/>
          </a:prstGeom>
          <a:noFill/>
          <a:ln w="19050">
            <a:solidFill>
              <a:srgbClr val="D2047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наличие санитарно-эпидемиологического заключения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 соответствии санитарным правилам зданий, строений, сооружений, помещений, оборудования и иного имущества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143504" y="287291"/>
            <a:ext cx="2643206" cy="2000264"/>
          </a:xfrm>
          <a:prstGeom prst="rect">
            <a:avLst/>
          </a:prstGeom>
          <a:noFill/>
          <a:ln w="19050">
            <a:solidFill>
              <a:srgbClr val="D2047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ctr" eaLnBrk="0" fontAlgn="base" hangingPunct="0"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наличие материально-</a:t>
            </a:r>
          </a:p>
          <a:p>
            <a:pPr lvl="0" indent="355600" algn="ctr" eaLnBrk="0" fontAlgn="base" hangingPunct="0"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технического обеспечения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образовательной деятельности, оборудование помещений в соответствии с государственными и местными нормами и требованиями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643834" y="144415"/>
            <a:ext cx="357190" cy="357190"/>
          </a:xfrm>
          <a:prstGeom prst="ellipse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4348" y="2428868"/>
            <a:ext cx="2143140" cy="1357322"/>
          </a:xfrm>
          <a:prstGeom prst="rect">
            <a:avLst/>
          </a:prstGeom>
          <a:noFill/>
          <a:ln w="19050">
            <a:solidFill>
              <a:srgbClr val="D2047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наличие в штате или привлечение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ином законном основании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педагогических работников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0100" y="4286256"/>
            <a:ext cx="3429024" cy="1214446"/>
          </a:xfrm>
          <a:prstGeom prst="rect">
            <a:avLst/>
          </a:prstGeom>
          <a:noFill/>
          <a:ln w="19050">
            <a:solidFill>
              <a:srgbClr val="D2047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наличие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разработанных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утвержденных организацией, осуществляющей образовательную деятельность,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образовательных программ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786578" y="2428868"/>
            <a:ext cx="2214578" cy="1500198"/>
          </a:xfrm>
          <a:prstGeom prst="rect">
            <a:avLst/>
          </a:prstGeom>
          <a:noFill/>
          <a:ln w="19050">
            <a:solidFill>
              <a:srgbClr val="D2047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наличие заключения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 соответствии объекта защиты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требованиям пожарной безопасности 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(для образовательных организаций)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8715404" y="2214554"/>
            <a:ext cx="357190" cy="357190"/>
          </a:xfrm>
          <a:prstGeom prst="ellipse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42910" y="2214554"/>
            <a:ext cx="357190" cy="357190"/>
          </a:xfrm>
          <a:prstGeom prst="ellipse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8643966" y="4214818"/>
            <a:ext cx="357190" cy="357190"/>
          </a:xfrm>
          <a:prstGeom prst="ellipse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357290" y="144415"/>
            <a:ext cx="357190" cy="357190"/>
          </a:xfrm>
          <a:prstGeom prst="ellipse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57224" y="1858927"/>
            <a:ext cx="1000132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Слайд 4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29520" y="1787489"/>
            <a:ext cx="1000132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Слайд 4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58082" y="5357826"/>
            <a:ext cx="1428728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Слайды 5,6,7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72462" y="3857628"/>
            <a:ext cx="1000132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Слайд 8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42910" y="3714752"/>
            <a:ext cx="1143008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Слайд 10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86116" y="2643182"/>
            <a:ext cx="3071834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ЛИЦЕНЗИЯ  НА ОБРАЗОВАТЕЛЬНУЮ ДЕЯТЕЛЬНОСТЬ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flipV="1">
            <a:off x="3500430" y="2357430"/>
            <a:ext cx="714380" cy="21431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V="1">
            <a:off x="5143504" y="2357430"/>
            <a:ext cx="714380" cy="214314"/>
          </a:xfrm>
          <a:prstGeom prst="triangle">
            <a:avLst>
              <a:gd name="adj" fmla="val 466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200000" flipV="1">
            <a:off x="2714612" y="3000372"/>
            <a:ext cx="642942" cy="21431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200000">
            <a:off x="6286512" y="3000372"/>
            <a:ext cx="642942" cy="21431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3000364" y="4000504"/>
            <a:ext cx="785818" cy="21431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85786" y="4214818"/>
            <a:ext cx="357190" cy="357190"/>
          </a:xfrm>
          <a:prstGeom prst="ellipse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3" descr="C:\Users\bryzgalova\Desktop\8c64a22701194088b10de94fd9a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990" y="71414"/>
            <a:ext cx="1524010" cy="1143008"/>
          </a:xfrm>
          <a:prstGeom prst="rect">
            <a:avLst/>
          </a:prstGeom>
          <a:noFill/>
        </p:spPr>
      </p:pic>
      <p:sp>
        <p:nvSpPr>
          <p:cNvPr id="64" name="Равнобедренный треугольник 63"/>
          <p:cNvSpPr/>
          <p:nvPr/>
        </p:nvSpPr>
        <p:spPr>
          <a:xfrm>
            <a:off x="5715008" y="4000504"/>
            <a:ext cx="714380" cy="21431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28662" y="5357826"/>
            <a:ext cx="1000132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Слайд 9 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34" y="6572272"/>
            <a:ext cx="8501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http://minobr.gov-murman.ru/activities/kontrol/kontrol2/npa-lil.php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6" y="5643578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Рекомендуемый перечень НПА для изучения при подготовке к лицензированию</a:t>
            </a:r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: Федеральный закон от 04.05.2011 № 99-ФЗ «О лицензировании отдельных видов деятельности», от 29.12.2012 № 273-ФЗ «Об образовании в Российской Федерации», от 27.07.2010 № 210-ФЗ «Об организации предоставления государственных и муниципальных услуг», постановление Правительства РФ от 28.10.2013 № 966 </a:t>
            </a:r>
          </a:p>
          <a:p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«О лицензировании образовательной деятельности»</a:t>
            </a:r>
          </a:p>
          <a:p>
            <a:endParaRPr lang="ru-RU" sz="12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 rot="5400000">
            <a:off x="-392917" y="392885"/>
            <a:ext cx="6858000" cy="607223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500034" y="941941"/>
          <a:ext cx="8501122" cy="585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15238"/>
                <a:gridCol w="1285884"/>
              </a:tblGrid>
              <a:tr h="44789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Отметка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о с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амопроверке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Определить концепцию лицензируемой деятельности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(целевая аудитория образовательной программы, продолжительность, содержание)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Изучить материалы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блок-схемы по лицензированию образовательной деятельности, по возникшим вопросам обратиться в Минобрнауки Мурманской области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  <a:tr h="268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Убедиться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в наличии педагога в штате (на ином законном основании) или пройти соответствующую переподготовку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268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Разработать образовательную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программу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Убедиться, что выбранный объект недвижимости соответствует первичным требованиям, предъявляемым к учреждениям образования, изучить требования к аудиториям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Роспотребнадзора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и требования пожарной безопасности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Подать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заявку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ФБУЗ Центр гигиены и эпидемиологии Мурманской области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проведение замеров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Подать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заявку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ФБУЗ Центр гигиены и эпидемиологии Мурманской области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проведение санитарно-эпидемиологической экспертизы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Подать заявление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Роспотребнадзора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 Мурманской области на выдачу санитарно-эпидемиологического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заключения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  <a:tr h="62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Подать заявление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надзорной деятельности управления надзорной деятельности и профилактической работы Главного Управления МЧС России по МО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подготовку заключения о соответствии объекта защиты требованиям пожарной безопасности (только для образовательных организаций)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47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Оформить справки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 материально-техническом обеспечении образовательной деятельности по образовательным программам, о наличии утвержденных образовательных программ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  <a:tr h="363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Подать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заявление с пакетом документов в Минобрнауки Мурманской области (проводится документарная и выездная проверка)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B"/>
                    </a:solidFill>
                  </a:tcPr>
                </a:tc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8358246" y="285728"/>
            <a:ext cx="785786" cy="642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429684" y="142852"/>
            <a:ext cx="714348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501090" y="428604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939274" y="285728"/>
            <a:ext cx="204758" cy="22383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357166"/>
            <a:ext cx="6715172" cy="42862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ПОСЛЕДОВАТЕЛЬНОСТЬ ДЕЙСТВИЙ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42852"/>
            <a:ext cx="45719" cy="671514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44132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Нашивка 33"/>
          <p:cNvSpPr/>
          <p:nvPr/>
        </p:nvSpPr>
        <p:spPr>
          <a:xfrm rot="5400000">
            <a:off x="71406" y="1513445"/>
            <a:ext cx="500066" cy="357190"/>
          </a:xfrm>
          <a:prstGeom prst="chevron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5400000">
            <a:off x="78041" y="1935439"/>
            <a:ext cx="486796" cy="35719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78041" y="2364065"/>
            <a:ext cx="486795" cy="35719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 rot="5400000">
            <a:off x="107125" y="2763610"/>
            <a:ext cx="428628" cy="357190"/>
          </a:xfrm>
          <a:prstGeom prst="chevron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5400000">
            <a:off x="6602" y="3221323"/>
            <a:ext cx="629673" cy="35719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71406" y="3786190"/>
            <a:ext cx="500066" cy="35719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71406" y="4214818"/>
            <a:ext cx="500066" cy="357190"/>
          </a:xfrm>
          <a:prstGeom prst="chevron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71406" y="4643446"/>
            <a:ext cx="500066" cy="35719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-35751" y="5250669"/>
            <a:ext cx="714380" cy="35719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35687" y="5893611"/>
            <a:ext cx="571504" cy="357190"/>
          </a:xfrm>
          <a:prstGeom prst="chevron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844" y="1370569"/>
            <a:ext cx="7500990" cy="45719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571604" y="843961"/>
            <a:ext cx="61436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 чего начать и как действовать, чтобы получить </a:t>
            </a:r>
          </a:p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лицензию на образовательную деятельность?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 descr="http://kirov-portal.ru/upload/resize_cache/iblock/ddd/535_359_2/dddb942922a707291cc54d17a7a56e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4750"/>
            <a:ext cx="1643074" cy="1102549"/>
          </a:xfrm>
          <a:prstGeom prst="rect">
            <a:avLst/>
          </a:prstGeom>
          <a:noFill/>
        </p:spPr>
      </p:pic>
      <p:sp>
        <p:nvSpPr>
          <p:cNvPr id="48" name="Нашивка 47"/>
          <p:cNvSpPr/>
          <p:nvPr/>
        </p:nvSpPr>
        <p:spPr>
          <a:xfrm rot="5400000">
            <a:off x="71406" y="6357958"/>
            <a:ext cx="500066" cy="35719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 l="5079" t="15873" r="4761" b="4761"/>
          <a:stretch>
            <a:fillRect/>
          </a:stretch>
        </p:blipFill>
        <p:spPr bwMode="auto">
          <a:xfrm>
            <a:off x="6572264" y="2037468"/>
            <a:ext cx="2500330" cy="17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0" y="3857628"/>
            <a:ext cx="9144000" cy="7143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2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3036083" y="-1750256"/>
            <a:ext cx="928694" cy="657229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45719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1071545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Подписанная руководителем организации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справка о материально-техническом обеспечении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образовательной деятельности по образовательным программам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21299987">
            <a:off x="7062728" y="1005271"/>
            <a:ext cx="1724136" cy="1494178"/>
          </a:xfrm>
          <a:prstGeom prst="rect">
            <a:avLst/>
          </a:prstGeom>
          <a:noFill/>
        </p:spPr>
      </p:pic>
      <p:grpSp>
        <p:nvGrpSpPr>
          <p:cNvPr id="2" name="Группа 67"/>
          <p:cNvGrpSpPr/>
          <p:nvPr/>
        </p:nvGrpSpPr>
        <p:grpSpPr>
          <a:xfrm>
            <a:off x="7286645" y="1274832"/>
            <a:ext cx="1357222" cy="1154036"/>
            <a:chOff x="674637" y="5474182"/>
            <a:chExt cx="1357222" cy="1154036"/>
          </a:xfrm>
        </p:grpSpPr>
        <p:sp>
          <p:nvSpPr>
            <p:cNvPr id="58" name="Прямоугольник 57"/>
            <p:cNvSpPr/>
            <p:nvPr/>
          </p:nvSpPr>
          <p:spPr>
            <a:xfrm rot="21347242">
              <a:off x="747091" y="5689499"/>
              <a:ext cx="1284768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  <a:hlinkClick r:id="rId4"/>
                </a:rPr>
                <a:t>http://minobr.gov-murman.ru/activities/kontrol/kontrol2/formy-dokumentov.php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 rot="21324234">
              <a:off x="674637" y="5474182"/>
              <a:ext cx="13152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Форма справки: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14282" y="2000240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Раздел 1. Сведения о зданиях, строениях, сооружениях, помещениях и территориях</a:t>
            </a:r>
          </a:p>
          <a:p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Раздел 2. Обеспеченность помещением с условиями для работы медицинских работников</a:t>
            </a:r>
          </a:p>
          <a:p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Раздел 3. Обеспеченность оборудованными учебными кабинетами и проч., необходимыми для образовательной деятельности по заявленным программам</a:t>
            </a:r>
            <a:endParaRPr lang="ru-RU" sz="12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500042"/>
            <a:ext cx="8001056" cy="42862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 № 1 К ЗАЯВЛЕНИЮ НА ПОЛУЧЕНИЕ ЛИЦЕНЗИИ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929066"/>
            <a:ext cx="1071538" cy="2714644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-818744" y="4747777"/>
            <a:ext cx="2714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в составе справки о материально-техническом обеспечении (раздел 1)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107653" y="1035827"/>
            <a:ext cx="1357322" cy="728667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4000504"/>
            <a:ext cx="72866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Реквизиты документов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подтверждающих наличие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на праве собственности или ином законном основании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зданий, строений, сооружений, помещений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 территорий в каждом из мест осуществления образовательной деятельности, а также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копии правоустанавливающих документов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случае, если права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на них не подлежат обязательной государственной регистрации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1538" y="535782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свидетельство о государственной регистрации права / выписка из Единого государственного реестра прав на недвижимое имущество и сделок с ним (ЕГРП) / договор аренды или субаренды (заверенный нотариально; Примечание: если заключен сроком более чем на 1 год, подлежит государственной регистрации) / договор безвозмездного пользования (заверенный нотариально; Примечание: необходимо согласование с собственником), договор оперативного управления (заверенный нотариально), договор хозяйственного ведения (заверенный нотариально) </a:t>
            </a:r>
            <a:endParaRPr lang="ru-RU" sz="12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s://im3-tub-ru.yandex.net/i?id=f5b4accc1b9c38f39220d0d67f2d3677&amp;n=33&amp;h=215&amp;w=2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0059" y="4357433"/>
            <a:ext cx="1153941" cy="1000393"/>
          </a:xfrm>
          <a:prstGeom prst="rect">
            <a:avLst/>
          </a:prstGeom>
          <a:noFill/>
        </p:spPr>
      </p:pic>
      <p:sp>
        <p:nvSpPr>
          <p:cNvPr id="37" name="Равнобедренный треугольник 36"/>
          <p:cNvSpPr/>
          <p:nvPr/>
        </p:nvSpPr>
        <p:spPr>
          <a:xfrm flipV="1">
            <a:off x="214282" y="3429000"/>
            <a:ext cx="6572296" cy="428628"/>
          </a:xfrm>
          <a:prstGeom prst="triangl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1406" y="3357562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ниже представлен перечень основной информации, 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указываемой в справке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71414"/>
            <a:ext cx="6500826" cy="285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Документарная проверка Минобрнауки Мурманской области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 rot="5400000" flipV="1">
            <a:off x="6393669" y="4036222"/>
            <a:ext cx="1785950" cy="371477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50000">
                <a:schemeClr val="bg1">
                  <a:lumMod val="85000"/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 rot="5400000" flipV="1">
            <a:off x="7786694" y="2786074"/>
            <a:ext cx="1357322" cy="135729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50000">
                <a:schemeClr val="bg1">
                  <a:lumMod val="85000"/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1465241" y="3464719"/>
            <a:ext cx="5928560" cy="794"/>
          </a:xfrm>
          <a:prstGeom prst="line">
            <a:avLst/>
          </a:prstGeom>
          <a:ln w="28575">
            <a:solidFill>
              <a:srgbClr val="D204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 rot="5400000">
            <a:off x="535753" y="2678901"/>
            <a:ext cx="1357322" cy="14287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50000">
                <a:schemeClr val="bg1">
                  <a:lumMod val="85000"/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5400000">
            <a:off x="964397" y="4036239"/>
            <a:ext cx="1785950" cy="3714744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50000">
                <a:schemeClr val="bg1">
                  <a:lumMod val="85000"/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2607455" y="-1107313"/>
            <a:ext cx="928694" cy="35719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500034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224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285852" y="214291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Реквизиты санитарно-эпидемиологического заключения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3085560" y="3014066"/>
            <a:ext cx="66437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в составе справки о материально-техническом обеспечении (раздел 1)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214290"/>
            <a:ext cx="4214842" cy="1143008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Мурманской области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 «одного окна» по приёму заявлений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(г. Мурманск, ул. Коммуны, д.7, 1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Справки по телефону 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(8 815 2) 477 927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2285984" y="1071546"/>
            <a:ext cx="714380" cy="21431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1500174"/>
            <a:ext cx="2857520" cy="1714512"/>
          </a:xfrm>
          <a:prstGeom prst="rect">
            <a:avLst/>
          </a:prstGeom>
          <a:ln w="1905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82550" lvl="0" algn="ctr" defTabSz="622300">
              <a:spcBef>
                <a:spcPct val="0"/>
              </a:spcBef>
            </a:pPr>
            <a:r>
              <a:rPr lang="ru-RU" sz="1200" b="1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Для получения заключения предоставляются:</a:t>
            </a:r>
          </a:p>
          <a:p>
            <a:pPr marL="82550" lvl="0" indent="190500" defTabSz="622300">
              <a:spcBef>
                <a:spcPct val="0"/>
              </a:spcBef>
              <a:buBlip>
                <a:blip r:embed="rId3"/>
              </a:buBlip>
            </a:pPr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заявление о выдаче санитарно-эпидемиологического заключения;</a:t>
            </a:r>
          </a:p>
          <a:p>
            <a:pPr marL="82550" lvl="0" indent="190500" defTabSz="622300">
              <a:spcBef>
                <a:spcPct val="0"/>
              </a:spcBef>
              <a:buBlip>
                <a:blip r:embed="rId3"/>
              </a:buBlip>
            </a:pPr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результаты санитарно-эпидемиологических экспертиз, расследований, обследований,             исследований, испытаний и иных видов оценок</a:t>
            </a:r>
            <a:endParaRPr lang="ru-RU" sz="1050" b="1" i="1" kern="1200" dirty="0">
              <a:solidFill>
                <a:srgbClr val="04288E"/>
              </a:solidFill>
            </a:endParaRPr>
          </a:p>
        </p:txBody>
      </p:sp>
      <p:pic>
        <p:nvPicPr>
          <p:cNvPr id="30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448314">
            <a:off x="7376476" y="1505337"/>
            <a:ext cx="1724136" cy="1494178"/>
          </a:xfrm>
          <a:prstGeom prst="rect">
            <a:avLst/>
          </a:prstGeom>
          <a:noFill/>
        </p:spPr>
      </p:pic>
      <p:grpSp>
        <p:nvGrpSpPr>
          <p:cNvPr id="31" name="Группа 67"/>
          <p:cNvGrpSpPr/>
          <p:nvPr/>
        </p:nvGrpSpPr>
        <p:grpSpPr>
          <a:xfrm rot="748327">
            <a:off x="7612163" y="1702637"/>
            <a:ext cx="1357740" cy="1178822"/>
            <a:chOff x="674569" y="5195480"/>
            <a:chExt cx="1357740" cy="1178822"/>
          </a:xfrm>
        </p:grpSpPr>
        <p:sp>
          <p:nvSpPr>
            <p:cNvPr id="32" name="Прямоугольник 31"/>
            <p:cNvSpPr/>
            <p:nvPr/>
          </p:nvSpPr>
          <p:spPr>
            <a:xfrm rot="21347242">
              <a:off x="747091" y="5943415"/>
              <a:ext cx="12847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  <a:hlinkClick r:id="rId5"/>
                </a:rPr>
                <a:t>http://51.rospotrebnadzor.ru/295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rot="21324234">
              <a:off x="674569" y="5195480"/>
              <a:ext cx="13577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Форма заявления и </a:t>
              </a:r>
              <a:r>
                <a:rPr lang="ru-RU" sz="1200" dirty="0" err="1" smtClean="0">
                  <a:latin typeface="Arial" pitchFamily="34" charset="0"/>
                  <a:cs typeface="Arial" pitchFamily="34" charset="0"/>
                </a:rPr>
                <a:t>Административ-ный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регламент: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857752" y="3214686"/>
            <a:ext cx="4286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Сроки рассмотрения документов:</a:t>
            </a:r>
          </a:p>
          <a:p>
            <a:pPr indent="177800">
              <a:buBlip>
                <a:blip r:embed="rId3"/>
              </a:buBlip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не более 30 календарных дней со дня получения заявления;</a:t>
            </a:r>
          </a:p>
          <a:p>
            <a:pPr indent="177800">
              <a:buBlip>
                <a:blip r:embed="rId3"/>
              </a:buBlip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предоставлении документов в эл. виде – не более 20 календарных дней со дня получения заявления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285728"/>
            <a:ext cx="428628" cy="42862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1285860"/>
            <a:ext cx="3643338" cy="1357322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ФБУЗ Центр гигиены и эпидемиологии Мурманской области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 «одного окна» по приёму заявок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услуги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(г. Мурманск, ул. Коммуны, д. 11, 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107, 1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Справки по телефону 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(8 815 2) 473 998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1071546"/>
            <a:ext cx="428628" cy="42862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48" y="2744268"/>
            <a:ext cx="571504" cy="285752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Шаг 1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271462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Подать заявку на проведение замеров и подготовку протокола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5127981"/>
            <a:ext cx="571504" cy="285752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Шаг 2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85852" y="508082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Подать заявку и пакет документов на проведение экспертизы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0" y="3071810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не более 1 месяца (с выездом специалиста)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2910" y="3500438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Стоимость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рассчитывается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индивидуально в зависимости от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характеристик помещения, в т.ч.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797 руб. за оценку микроклимата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(температура и влажность) в каждом помещении,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1155 руб. за замеры системы вентиляции, 370 руб. за каждый источник света при замере искусственного освещения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2910" y="5518209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не более 2 месяцев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21212488">
            <a:off x="2978605" y="3317469"/>
            <a:ext cx="1420053" cy="963415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 rot="21162273">
            <a:off x="3179467" y="3649365"/>
            <a:ext cx="1261934" cy="65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http://www.fguzmo.ru/?/pages/services.html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1148231">
            <a:off x="3157523" y="3440908"/>
            <a:ext cx="1291872" cy="30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Форма заявки: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28596" y="6643710"/>
            <a:ext cx="42148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Информация о стоимости справочная и может быть изменена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2910" y="5723769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Заключение предоставляется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бесплатно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286248" y="6427808"/>
            <a:ext cx="142876" cy="1588"/>
          </a:xfrm>
          <a:prstGeom prst="line">
            <a:avLst/>
          </a:prstGeom>
          <a:ln w="28575">
            <a:solidFill>
              <a:srgbClr val="D204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4429124" y="500042"/>
            <a:ext cx="214314" cy="1588"/>
          </a:xfrm>
          <a:prstGeom prst="straightConnector1">
            <a:avLst/>
          </a:prstGeom>
          <a:ln w="28575">
            <a:solidFill>
              <a:srgbClr val="D2047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 rot="16200000">
            <a:off x="1380938" y="3262476"/>
            <a:ext cx="63579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с экспертным  заключением обратиться за санитарно-эпидемиологическим заключением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857784" y="4357694"/>
            <a:ext cx="42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Основания для отказа: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отсутствие в ЕГРЮЛ (ЕГРИП) сведений о госрегистрации заявителя;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наличие недостоверных сведений в документах, содержащих результаты санитарно-эпидемиологических экспертиз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857752" y="5652331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Заключение предоставляется бесплатно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786446" y="6215082"/>
            <a:ext cx="3214678" cy="285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86478" y="6223835"/>
            <a:ext cx="3143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737373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Требования к помещениям (слайд 7)</a:t>
            </a:r>
            <a:r>
              <a:rPr lang="ru-RU" sz="1200" b="1" dirty="0" smtClean="0">
                <a:solidFill>
                  <a:srgbClr val="73737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73737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8715404" y="6356370"/>
            <a:ext cx="214314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714348" y="6072206"/>
            <a:ext cx="3214710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14348" y="6039169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737373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Перечень документов, прилагаемых </a:t>
            </a:r>
          </a:p>
          <a:p>
            <a:r>
              <a:rPr lang="ru-RU" sz="1200" b="1" dirty="0" smtClean="0">
                <a:solidFill>
                  <a:srgbClr val="737373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к заявке </a:t>
            </a:r>
            <a:endParaRPr lang="ru-RU" sz="1200" b="1" dirty="0">
              <a:solidFill>
                <a:srgbClr val="73737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>
            <a:off x="3643306" y="6286520"/>
            <a:ext cx="285752" cy="15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5400000">
            <a:off x="-2536065" y="3464735"/>
            <a:ext cx="5715040" cy="64291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32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-14290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-14290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2844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285728"/>
            <a:ext cx="8001056" cy="571504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ДОКУМЕНТОВ, ПРИЛАГАЕМЫХ К ЗАЯВКЕ НА ПРОВЕДЕНИЕ САНИТАРНО-ЭПИДЕМИОЛОГИЧЕСКОЙ ЭКСПЕРТИЗЫ: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42852"/>
            <a:ext cx="45719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1069096"/>
            <a:ext cx="5857916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копия свидетельства ИНН, ОГРН (ОГРНИП)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перечень видов деятельности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документы, содержащие сведения о зданиях, строениях, сооружениях, помещениях, оборудовании и ином имуществе, которое предполагается использовать для осуществления образовательной деятельности</a:t>
            </a:r>
          </a:p>
          <a:p>
            <a:pPr marL="450850" indent="-273050">
              <a:spcAft>
                <a:spcPts val="8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договор аренды, субаренды / свидетельство о праве собственности</a:t>
            </a:r>
          </a:p>
          <a:p>
            <a:pPr marL="450850" indent="-273050">
              <a:spcAft>
                <a:spcPts val="8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экспликация помещений с расстановкой технологического оборудования (технический паспорт)</a:t>
            </a:r>
          </a:p>
          <a:p>
            <a:pPr marL="450850" indent="-273050">
              <a:spcAft>
                <a:spcPts val="8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программа производственного контроля и информация по ее выполнению (при наличии)</a:t>
            </a:r>
          </a:p>
          <a:p>
            <a:pPr marL="450850" indent="-273050">
              <a:spcAft>
                <a:spcPts val="8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 по проведению мероприятий по контролю сроком давности не более 2-х лет (при наличии)</a:t>
            </a:r>
          </a:p>
          <a:p>
            <a:pPr marL="450850" indent="-273050">
              <a:spcAft>
                <a:spcPts val="8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протоколы инструментальных измерений искусственной освещенности, микроклимата, ЭМП (при наличии)</a:t>
            </a:r>
          </a:p>
          <a:p>
            <a:pPr marL="450850" indent="-273050">
              <a:spcAft>
                <a:spcPts val="8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договоры на вывоз ТБО, утилизацию ртутьсодержащих отходов, оказание дератизационных и дезинсекционных работ 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271432" y="1142984"/>
            <a:ext cx="228602" cy="228602"/>
            <a:chOff x="285720" y="1000108"/>
            <a:chExt cx="357190" cy="357190"/>
          </a:xfrm>
        </p:grpSpPr>
        <p:sp>
          <p:nvSpPr>
            <p:cNvPr id="62" name="Овал 61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85720" y="1428736"/>
            <a:ext cx="228602" cy="228602"/>
            <a:chOff x="285720" y="1000108"/>
            <a:chExt cx="357190" cy="357190"/>
          </a:xfrm>
        </p:grpSpPr>
        <p:sp>
          <p:nvSpPr>
            <p:cNvPr id="68" name="Овал 67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85720" y="1771638"/>
            <a:ext cx="228602" cy="228602"/>
            <a:chOff x="285720" y="1000108"/>
            <a:chExt cx="357190" cy="357190"/>
          </a:xfrm>
        </p:grpSpPr>
        <p:sp>
          <p:nvSpPr>
            <p:cNvPr id="74" name="Овал 73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Прямоугольник 75"/>
          <p:cNvSpPr/>
          <p:nvPr/>
        </p:nvSpPr>
        <p:spPr>
          <a:xfrm rot="5400000" flipV="1">
            <a:off x="4750563" y="2250273"/>
            <a:ext cx="5643602" cy="314327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buyreklama.ru/moskva/photos/15011738/768104381_YUridicheskaya_pomosc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714356"/>
            <a:ext cx="1357290" cy="1230610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357158" y="5978743"/>
            <a:ext cx="6961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усмотрение эксперта могут запрашиваться дополнительные документы</a:t>
            </a:r>
          </a:p>
        </p:txBody>
      </p:sp>
      <p:pic>
        <p:nvPicPr>
          <p:cNvPr id="7172" name="Picture 4" descr="C:\Users\bryzgalova\Desktop\заявление 2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862895" y="2714620"/>
            <a:ext cx="2138261" cy="292895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171" name="Picture 3" descr="C:\Users\bryzgalova\Desktop\заявление 1.jpg"/>
          <p:cNvPicPr>
            <a:picLocks noChangeAspect="1" noChangeArrowheads="1"/>
          </p:cNvPicPr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215074" y="1857364"/>
            <a:ext cx="2097463" cy="288444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 rot="5400000">
            <a:off x="433390" y="566718"/>
            <a:ext cx="2500330" cy="336711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32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-14290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-14290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2844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357166"/>
            <a:ext cx="8001056" cy="357190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ЗДАНИЯМ, ТЕРРИТОРИЯМ, ПОМЕЩЕНИЯМ: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5929330"/>
            <a:ext cx="9144000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Дополнительные требования к зданиям, помещениям, территориям:</a:t>
            </a:r>
          </a:p>
          <a:p>
            <a:endParaRPr lang="ru-RU" sz="500" b="1" i="1" dirty="0" smtClean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СанПиН 2.4.4.3172-14  (утв. Постановлением Главного государственного</a:t>
            </a:r>
          </a:p>
          <a:p>
            <a:pPr algn="ctr"/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 санитарного врача Российской Федерации от 04.07.2014 №</a:t>
            </a:r>
            <a:r>
              <a:rPr lang="en-US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 41</a:t>
            </a:r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i="1" dirty="0" smtClean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42852"/>
            <a:ext cx="45719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5400000" flipV="1">
            <a:off x="6286496" y="3000388"/>
            <a:ext cx="1143008" cy="4572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 flipV="1">
            <a:off x="6643686" y="1928818"/>
            <a:ext cx="1714512" cy="328611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 flipV="1">
            <a:off x="7143752" y="571496"/>
            <a:ext cx="1714512" cy="228598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1291787"/>
            <a:ext cx="4572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здания организаций дополнительного образования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могут быть пристроенными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 жилым домам, зданиям административного и общественного назначения (кроме административных зданий промышленных предприятий),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 также встроенными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жилые дома и встроенно-пристроенными к жилым домам, зданиям административного общественного назначения (кроме административных зданий промышленных предприятий)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размещение организации во встроенных в жилые дома помещениях, во встроенно-пристроенных помещениях (или пристроенных)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допускается при наличии отдельного входа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помещения для занятий детей дошкольного (до 7 лет) и младшего школьного возраста (до 11 лет) размещаются не выше третьего этажа здания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ранее построенных зданиях допускается кол-во туалетов и санитарно-технических приборов в соответствии с проектом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406" y="1000108"/>
            <a:ext cx="2928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ТРЕБОВАНИЯ К ЗДАНИЮ</a:t>
            </a:r>
            <a:endParaRPr lang="ru-RU" sz="1400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86380" y="857232"/>
            <a:ext cx="385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ТРЕБОВАНИЯ К ОТОПЛЕНИЮ, ВЕНТИЛЯЦИИ И ВОЗДУШНО-ТЕПЛОВОМУ РЕЖИМУ</a:t>
            </a:r>
            <a:endParaRPr lang="ru-RU" sz="1400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14942" y="1571612"/>
            <a:ext cx="3929090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воздуха в учебных кабинетах 20-22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°C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 вестибюле и гардеробе 18-22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°C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т.д.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относительная влажность 40-60 %, скорость движения воздуха не более 0,1 м/с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2762904"/>
            <a:ext cx="385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ТРЕБОВАНИЯ К ЕСТЕСТВЕННОМУ И ИСКУССТВЕННОМУ ОСВЕЩЕНИЮ</a:t>
            </a:r>
            <a:endParaRPr lang="ru-RU" sz="1400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4942" y="3286124"/>
            <a:ext cx="3929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уровни естественного и искусственного освещения должны соответствовать гигиеническим требованиям к освещению жилых и общественных зданий (СанПиН 2.2.1/2.1.1.1278-03) и СанПиН 2.4.4.3172-14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286380" y="4429132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т.д.</a:t>
            </a:r>
          </a:p>
        </p:txBody>
      </p:sp>
      <p:pic>
        <p:nvPicPr>
          <p:cNvPr id="61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168318">
            <a:off x="7399181" y="5857522"/>
            <a:ext cx="1724136" cy="887404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 rot="215573">
            <a:off x="7632491" y="6069844"/>
            <a:ext cx="12847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https://rg.ru/2014/10/03/sanpin-dok.html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929190" y="4786323"/>
            <a:ext cx="4071966" cy="1015662"/>
          </a:xfrm>
          <a:prstGeom prst="roundRect">
            <a:avLst/>
          </a:prstGeom>
          <a:solidFill>
            <a:srgbClr val="FF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4786322"/>
            <a:ext cx="40719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До обращения в ФБУЗ Центр гигиены и эпидемиологии Мурманской области рекомендуется по возможности проверить здания, территории, помещения на соответствие СанПиН и устранить выявленные несоответствия 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271432" y="1357298"/>
            <a:ext cx="228602" cy="228602"/>
            <a:chOff x="285720" y="1000108"/>
            <a:chExt cx="357190" cy="357190"/>
          </a:xfrm>
        </p:grpSpPr>
        <p:sp>
          <p:nvSpPr>
            <p:cNvPr id="64" name="Овал 63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71432" y="3629026"/>
            <a:ext cx="228602" cy="228602"/>
            <a:chOff x="285720" y="1000108"/>
            <a:chExt cx="357190" cy="357190"/>
          </a:xfrm>
        </p:grpSpPr>
        <p:sp>
          <p:nvSpPr>
            <p:cNvPr id="69" name="Овал 68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5720" y="4572008"/>
            <a:ext cx="228602" cy="228602"/>
            <a:chOff x="285720" y="1000108"/>
            <a:chExt cx="357190" cy="357190"/>
          </a:xfrm>
        </p:grpSpPr>
        <p:sp>
          <p:nvSpPr>
            <p:cNvPr id="72" name="Овал 71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85720" y="5343538"/>
            <a:ext cx="228602" cy="228602"/>
            <a:chOff x="285720" y="1000108"/>
            <a:chExt cx="357190" cy="357190"/>
          </a:xfrm>
        </p:grpSpPr>
        <p:sp>
          <p:nvSpPr>
            <p:cNvPr id="75" name="Овал 74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986340" y="1643050"/>
            <a:ext cx="228602" cy="228602"/>
            <a:chOff x="285720" y="1000108"/>
            <a:chExt cx="357190" cy="357190"/>
          </a:xfrm>
        </p:grpSpPr>
        <p:sp>
          <p:nvSpPr>
            <p:cNvPr id="78" name="Овал 77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986340" y="2214554"/>
            <a:ext cx="228602" cy="228602"/>
            <a:chOff x="285720" y="1000108"/>
            <a:chExt cx="357190" cy="357190"/>
          </a:xfrm>
        </p:grpSpPr>
        <p:sp>
          <p:nvSpPr>
            <p:cNvPr id="81" name="Овал 80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986340" y="3357562"/>
            <a:ext cx="228602" cy="228602"/>
            <a:chOff x="285720" y="1000108"/>
            <a:chExt cx="357190" cy="357190"/>
          </a:xfrm>
        </p:grpSpPr>
        <p:sp>
          <p:nvSpPr>
            <p:cNvPr id="84" name="Овал 83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 rot="5400000">
            <a:off x="2571752" y="2357446"/>
            <a:ext cx="1714512" cy="6858016"/>
          </a:xfrm>
          <a:prstGeom prst="rect">
            <a:avLst/>
          </a:prstGeom>
          <a:gradFill>
            <a:gsLst>
              <a:gs pos="0">
                <a:srgbClr val="FFFFCC">
                  <a:alpha val="25000"/>
                </a:srgb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79000">
                <a:srgbClr val="FFFF99">
                  <a:alpha val="14000"/>
                </a:srgbClr>
              </a:gs>
              <a:gs pos="96000">
                <a:srgbClr val="FFFF99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2178840" y="950117"/>
            <a:ext cx="1643073" cy="6000761"/>
          </a:xfrm>
          <a:prstGeom prst="rect">
            <a:avLst/>
          </a:prstGeom>
          <a:gradFill>
            <a:gsLst>
              <a:gs pos="0">
                <a:srgbClr val="FFFFCC">
                  <a:alpha val="25000"/>
                </a:srgb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79000">
                <a:srgbClr val="FFFF99">
                  <a:alpha val="13000"/>
                </a:srgbClr>
              </a:gs>
              <a:gs pos="96000">
                <a:srgbClr val="FFFF99">
                  <a:alpha val="2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469445" y="530631"/>
            <a:ext cx="1714512" cy="2653466"/>
          </a:xfrm>
          <a:prstGeom prst="rect">
            <a:avLst/>
          </a:prstGeom>
          <a:gradFill>
            <a:gsLst>
              <a:gs pos="0">
                <a:srgbClr val="FFFFCC">
                  <a:alpha val="25000"/>
                </a:srgb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79000">
                <a:srgbClr val="FFFF99">
                  <a:alpha val="18000"/>
                </a:srgbClr>
              </a:gs>
              <a:gs pos="96000">
                <a:srgbClr val="FFFF99">
                  <a:alpha val="2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4286248" y="-2786106"/>
            <a:ext cx="642942" cy="664373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500034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224" y="285728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285852" y="214291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Заключения о соответствии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объекта защиты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требованиям пожарной безопасности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(необходимо только для образовательных организаций!)</a:t>
            </a:r>
            <a:endParaRPr lang="ru-RU" sz="1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3085560" y="3014066"/>
            <a:ext cx="66437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в составе справки о материально-техническом обеспечении (раздел 1)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8246" y="285728"/>
            <a:ext cx="785786" cy="642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29684" y="142852"/>
            <a:ext cx="714348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428604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39274" y="285728"/>
            <a:ext cx="204758" cy="22383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 flipV="1">
            <a:off x="6179339" y="3679051"/>
            <a:ext cx="1357322" cy="4572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5400000" flipV="1">
            <a:off x="6901398" y="3043786"/>
            <a:ext cx="1842029" cy="264317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465223" y="1535908"/>
            <a:ext cx="1357321" cy="200023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1857365"/>
            <a:ext cx="4714908" cy="1571636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надзорной деятельности управления надзорной деятельности и профилактической работы Главного Управления МЧС России по Мурманской области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(г. Мурманск, ул. Буркова, д. 4)</a:t>
            </a: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Справки по телефону 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(8 815 2) 210 043 (в г. Мурманске)</a:t>
            </a:r>
          </a:p>
          <a:p>
            <a:pPr lvl="0" algn="ctr"/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Контакты в других муниципальных образованиях:</a:t>
            </a:r>
          </a:p>
          <a:p>
            <a:pPr lvl="0" algn="ctr"/>
            <a:r>
              <a:rPr lang="en-US" sz="1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http://51.mchs.gov.ru/dejatelnost/Nadzornaya_deyatelnost_i_profilaktichesk/Adresa_i_telefony_territorialnyh_otdelov</a:t>
            </a:r>
            <a:r>
              <a:rPr lang="ru-RU" sz="1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71498" y="3820215"/>
            <a:ext cx="228602" cy="228602"/>
            <a:chOff x="285720" y="1000108"/>
            <a:chExt cx="357190" cy="357190"/>
          </a:xfrm>
        </p:grpSpPr>
        <p:sp>
          <p:nvSpPr>
            <p:cNvPr id="59" name="Овал 58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71498" y="4641187"/>
            <a:ext cx="228602" cy="228602"/>
            <a:chOff x="285720" y="1000108"/>
            <a:chExt cx="357190" cy="357190"/>
          </a:xfrm>
        </p:grpSpPr>
        <p:sp>
          <p:nvSpPr>
            <p:cNvPr id="62" name="Овал 61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71472" y="3465284"/>
            <a:ext cx="500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Последовательность действий: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1472" y="6050181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Срок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не более 1 месяца (с выездом инспектора)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71472" y="6335933"/>
            <a:ext cx="3786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Заключение выдается бесплатно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0100" y="3751036"/>
            <a:ext cx="457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предоставление заявления (в произвольной форме)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0100" y="4043282"/>
            <a:ext cx="4357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Образец. Просим Вас выдать заключение о соблюдении на объекте защиты требований пожарной безопасности (с указанием адреса объекта и конкретных помещений)</a:t>
            </a:r>
            <a:endParaRPr lang="ru-RU" sz="11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0100" y="4569749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выезд инспектора для осмотра помещений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00100" y="483347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предоставление пакета документов для проверки (по перечню, указанному инспектором)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00100" y="5333542"/>
            <a:ext cx="4357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проверка документов специалистами отдела надзорной деятельности и выдача заключения (при соответствии необходимым требованиям) 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771498" y="4926939"/>
            <a:ext cx="228602" cy="228602"/>
            <a:chOff x="285720" y="1000108"/>
            <a:chExt cx="357190" cy="357190"/>
          </a:xfrm>
        </p:grpSpPr>
        <p:sp>
          <p:nvSpPr>
            <p:cNvPr id="74" name="Овал 73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71498" y="5427005"/>
            <a:ext cx="228602" cy="228602"/>
            <a:chOff x="285720" y="1000108"/>
            <a:chExt cx="357190" cy="357190"/>
          </a:xfrm>
        </p:grpSpPr>
        <p:sp>
          <p:nvSpPr>
            <p:cNvPr id="77" name="Овал 76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5500694" y="2993453"/>
            <a:ext cx="364330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наличие автоматических установок пожаротушения и пожарной сигнализации</a:t>
            </a:r>
          </a:p>
          <a:p>
            <a:pPr marL="273050" indent="-273050">
              <a:buBlip>
                <a:blip r:embed="rId4"/>
              </a:buBlip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наличие одного или комбинации средств оповещения людей о пожаре, управления эвакуацией людей и обеспечения их безопасной эвакуации при пожаре (например, размещение и обеспечение освещения знаков пожарной безопасности на путях эвакуации в течение нормативного времени)</a:t>
            </a:r>
          </a:p>
          <a:p>
            <a:pPr marL="273050" indent="-273050">
              <a:buBlip>
                <a:blip r:embed="rId4"/>
              </a:buBlip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эвакуационные пути в зданиях и сооружениях и выходы из зданий и сооружений должны обеспечивать безопасную эвакуацию людей и т.д.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286380" y="1830821"/>
            <a:ext cx="3857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Требования определяются исходя из типа помещения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соответствии с Федеральным законом от 22.07.2008 №123-ФЗ «Технический регламент о требованиях пожарной безопасности», в т.ч.: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143504" y="5286388"/>
            <a:ext cx="3857652" cy="1258210"/>
          </a:xfrm>
          <a:prstGeom prst="roundRect">
            <a:avLst/>
          </a:prstGeom>
          <a:solidFill>
            <a:srgbClr val="FF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143504" y="5294999"/>
            <a:ext cx="38576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Примеры предоставляемых документов: </a:t>
            </a:r>
          </a:p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договор на  техническое обслуживание, заправку, освидетельствование и ремонт огнетушителей, договор на техническое обслуживание систем пожарной сигнализации, копия лицензии организации, осуществившей монтаж систем оповещения и эвакуации при пожаре 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785786" y="3820215"/>
            <a:ext cx="228602" cy="228602"/>
            <a:chOff x="285720" y="1000108"/>
            <a:chExt cx="357190" cy="357190"/>
          </a:xfrm>
        </p:grpSpPr>
        <p:sp>
          <p:nvSpPr>
            <p:cNvPr id="85" name="Овал 84"/>
            <p:cNvSpPr/>
            <p:nvPr/>
          </p:nvSpPr>
          <p:spPr>
            <a:xfrm>
              <a:off x="285720" y="1000108"/>
              <a:ext cx="357190" cy="357190"/>
            </a:xfrm>
            <a:prstGeom prst="ellipse">
              <a:avLst/>
            </a:prstGeom>
            <a:solidFill>
              <a:srgbClr val="D20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357158" y="1071546"/>
              <a:ext cx="142876" cy="142876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DBEE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500066" y="1000108"/>
            <a:ext cx="864396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Справочно. Закон об образовании различает </a:t>
            </a:r>
            <a:r>
              <a:rPr lang="ru-RU" sz="1300" b="1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два вида организаций</a:t>
            </a:r>
            <a:r>
              <a:rPr lang="ru-RU" sz="13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: образовательные организации (для них образование считается основной деятельностью, могут быть только в форме НКО – АНО, НОЧУ и т.д.) и организации, осуществляющие обучение (любые юр.лица, в т.ч. ООО и ИП  с сотрудниками)</a:t>
            </a:r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0" y="5929330"/>
            <a:ext cx="9144000" cy="571504"/>
          </a:xfrm>
          <a:prstGeom prst="roundRect">
            <a:avLst/>
          </a:prstGeom>
          <a:solidFill>
            <a:srgbClr val="FF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 indent="271463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Организацией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может быть разработана новая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дополнительного образования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либо адаптирована существующая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по схожему профилю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32" y="142852"/>
            <a:ext cx="7858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2"/>
            <a:ext cx="45719" cy="650085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6" name="AutoShape 6" descr="https://www.2mm.ru/uploads/article/images/9(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samopoznanie.ru/avatars/objects/1-26278_1_6.jpg?14882968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357166"/>
            <a:ext cx="642942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2844" y="285728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357166"/>
            <a:ext cx="133352" cy="133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622137">
            <a:off x="6785572" y="898958"/>
            <a:ext cx="2221196" cy="187260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5984" y="2685818"/>
            <a:ext cx="5214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титульный лист</a:t>
            </a:r>
          </a:p>
          <a:p>
            <a:pPr indent="273050"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пояснительная записка</a:t>
            </a:r>
          </a:p>
          <a:p>
            <a:pPr indent="273050"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учебно-тематический план</a:t>
            </a:r>
          </a:p>
          <a:p>
            <a:pPr indent="273050"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содержание изучаемого курса</a:t>
            </a:r>
          </a:p>
          <a:p>
            <a:pPr indent="273050"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методическое обеспечение дополнительной образовательной программы</a:t>
            </a:r>
          </a:p>
          <a:p>
            <a:pPr indent="273050"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17530">
            <a:off x="7188017" y="1230331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Примеры образовательных программ:</a:t>
            </a:r>
          </a:p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4"/>
              </a:rPr>
              <a:t>http://www.edu.murmansk.ru/www/to_teacher/subject/dop_obr/program.htm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58246" y="285728"/>
            <a:ext cx="785786" cy="642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29684" y="142852"/>
            <a:ext cx="714348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01090" y="428604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2550"/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39274" y="285728"/>
            <a:ext cx="204758" cy="223838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2129845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Структура программы дополнительного образования детей: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285728"/>
            <a:ext cx="7000924" cy="500066"/>
          </a:xfrm>
          <a:prstGeom prst="rect">
            <a:avLst/>
          </a:prstGeom>
          <a:solidFill>
            <a:srgbClr val="D20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 № 2 К ЗАЯВЛЕНИЮ НА ПОЛУЧЕНИЕ ЛИЦЕНЗИИ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3005209" y="-1738761"/>
            <a:ext cx="1133318" cy="657229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980728"/>
            <a:ext cx="6950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Подписанная руководителем организации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справка о наличии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разработанных и утвержденных организацией, осуществляющей образовательную деятельность,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образовательных программ,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их копии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 descr="http://www.pycomall.com/images/P1/Sticky_Note_4_212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1251" r="51105" b="6249"/>
          <a:stretch>
            <a:fillRect/>
          </a:stretch>
        </p:blipFill>
        <p:spPr bwMode="auto">
          <a:xfrm rot="21116411">
            <a:off x="151900" y="2225393"/>
            <a:ext cx="1964096" cy="128658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 rot="21088046">
            <a:off x="403668" y="2402605"/>
            <a:ext cx="164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Форма справки:</a:t>
            </a:r>
          </a:p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5"/>
              </a:rPr>
              <a:t>http://minobr.gov-murman.ru/activities/kontrol/kontrol2/inf-lic.php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(первый документ)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3056279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Подробные требования к программам дополнительного образования детей</a:t>
            </a:r>
          </a:p>
          <a:p>
            <a:pPr algn="ctr"/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описаны в письме Минобрнауки РФ от 11.12.2006 г. № 06-1844</a:t>
            </a:r>
            <a:endParaRPr lang="ru-RU" sz="1200" i="1" dirty="0">
              <a:solidFill>
                <a:srgbClr val="0428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://egords23.edumsko.ru/uploads/2000/1046/section/48735/test3_1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5837981"/>
            <a:ext cx="928662" cy="734291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42844" y="4328892"/>
            <a:ext cx="53578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 подвида дополнительных общеобразовательных программ: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общеразвивающие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программы – реализуются как для детей, так и для взрослых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предпрофессиональные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программы (в области искусств и в области физической культуры и спорта) – реализуются только для детей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15008" y="4401459"/>
            <a:ext cx="32860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Порядок организации и осуществления образовательной деятельности по дополнительным общеобразовательным программам утв. Приказом Минобрнауки РФ от 29.08.2013 № 1008 </a:t>
            </a:r>
          </a:p>
          <a:p>
            <a:pPr algn="ctr"/>
            <a:r>
              <a:rPr lang="en-US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  <a:hlinkClick r:id="rId7"/>
              </a:rPr>
              <a:t>http://minobr.gov-murman.ru/files/Prikaz_1008.pdf</a:t>
            </a:r>
            <a:r>
              <a:rPr lang="ru-RU" sz="1200" i="1" dirty="0" smtClean="0">
                <a:solidFill>
                  <a:srgbClr val="04288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6200000" flipV="1">
            <a:off x="5143504" y="4857761"/>
            <a:ext cx="1000132" cy="285752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2199</Words>
  <Application>Microsoft Office PowerPoint</Application>
  <PresentationFormat>Экран (4:3)</PresentationFormat>
  <Paragraphs>226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БЛОК-СХЕМА ПО ПОЛУЧЕНИЮ ЛИЦЕНЗИИ НА ВЕДЕНИЕ ОБРАЗОВАТЕЛЬНОЙ ДЕЯТЕЛЬНОСТИ</dc:title>
  <dc:creator>Брызгалова</dc:creator>
  <cp:lastModifiedBy>Зайцева Н.В.</cp:lastModifiedBy>
  <cp:revision>437</cp:revision>
  <dcterms:created xsi:type="dcterms:W3CDTF">2017-03-09T08:48:56Z</dcterms:created>
  <dcterms:modified xsi:type="dcterms:W3CDTF">2018-11-29T08:22:45Z</dcterms:modified>
</cp:coreProperties>
</file>